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 1" panose="020B0604020202020204" charset="0"/>
      <p:regular r:id="rId34"/>
    </p:embeddedFont>
    <p:embeddedFont>
      <p:font typeface="Montserrat 2" panose="020B0604020202020204" charset="0"/>
      <p:regular r:id="rId35"/>
    </p:embeddedFont>
    <p:embeddedFont>
      <p:font typeface="Montserrat 2 Bold" panose="020B0604020202020204" charset="0"/>
      <p:regular r:id="rId36"/>
    </p:embeddedFont>
    <p:embeddedFont>
      <p:font typeface="Montserrat 2 Semi-Bold" panose="020B0604020202020204" charset="0"/>
      <p:regular r:id="rId37"/>
    </p:embeddedFont>
    <p:embeddedFont>
      <p:font typeface="Montserrat Semi-Bold" panose="020B0604020202020204" charset="0"/>
      <p:regular r:id="rId38"/>
    </p:embeddedFont>
    <p:embeddedFont>
      <p:font typeface="Montserrat Semi-Bold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1677" y="7057649"/>
            <a:ext cx="1733374" cy="161864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4784176" y="0"/>
            <a:ext cx="13503824" cy="10287000"/>
          </a:xfrm>
          <a:custGeom>
            <a:avLst/>
            <a:gdLst/>
            <a:ahLst/>
            <a:cxnLst/>
            <a:rect l="l" t="t" r="r" b="b"/>
            <a:pathLst>
              <a:path w="13503824" h="10287000">
                <a:moveTo>
                  <a:pt x="0" y="0"/>
                </a:moveTo>
                <a:lnTo>
                  <a:pt x="13503824" y="0"/>
                </a:lnTo>
                <a:lnTo>
                  <a:pt x="135038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14" r="-1771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8527" y="7428751"/>
            <a:ext cx="4897758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 1"/>
              </a:rPr>
              <a:t>CHEN ZIYANG 21095751D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 1"/>
              </a:rPr>
              <a:t>LI SHUHANG 21102658D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 1"/>
              </a:rPr>
              <a:t>WANG WOKAI 23085034D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 1"/>
              </a:rPr>
              <a:t>XIE YUEXI 23122044X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1"/>
              </a:rPr>
              <a:t>YE CHENWEI 21103853D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527" y="6415579"/>
            <a:ext cx="489775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1"/>
              </a:rPr>
              <a:t>GROUP 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677" y="2659575"/>
            <a:ext cx="13052402" cy="84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7"/>
              </a:lnSpc>
              <a:spcBef>
                <a:spcPct val="0"/>
              </a:spcBef>
            </a:pPr>
            <a:r>
              <a:rPr lang="en-US" sz="5306">
                <a:solidFill>
                  <a:srgbClr val="000000"/>
                </a:solidFill>
                <a:latin typeface="Montserrat Semi-Bold Bold"/>
              </a:rPr>
              <a:t>PolyU Campus Store Online Platform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-190500"/>
            <a:ext cx="2200943" cy="2667810"/>
          </a:xfrm>
          <a:custGeom>
            <a:avLst/>
            <a:gdLst/>
            <a:ahLst/>
            <a:cxnLst/>
            <a:rect l="l" t="t" r="r" b="b"/>
            <a:pathLst>
              <a:path w="2200943" h="2667810">
                <a:moveTo>
                  <a:pt x="0" y="0"/>
                </a:moveTo>
                <a:lnTo>
                  <a:pt x="2200943" y="0"/>
                </a:lnTo>
                <a:lnTo>
                  <a:pt x="2200943" y="2667810"/>
                </a:lnTo>
                <a:lnTo>
                  <a:pt x="0" y="26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68278" y="2382321"/>
            <a:ext cx="14751444" cy="6875979"/>
          </a:xfrm>
          <a:custGeom>
            <a:avLst/>
            <a:gdLst/>
            <a:ahLst/>
            <a:cxnLst/>
            <a:rect l="l" t="t" r="r" b="b"/>
            <a:pathLst>
              <a:path w="14751444" h="6875979">
                <a:moveTo>
                  <a:pt x="0" y="0"/>
                </a:moveTo>
                <a:lnTo>
                  <a:pt x="14751444" y="0"/>
                </a:lnTo>
                <a:lnTo>
                  <a:pt x="14751444" y="6875979"/>
                </a:lnTo>
                <a:lnTo>
                  <a:pt x="0" y="6875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7393" y="482261"/>
            <a:ext cx="9009006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CC0DF"/>
                </a:solidFill>
                <a:latin typeface="Montserrat Semi-Bold Bold"/>
              </a:rPr>
              <a:t>Feedback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186" y="153893"/>
            <a:ext cx="1883005" cy="1826515"/>
          </a:xfrm>
          <a:custGeom>
            <a:avLst/>
            <a:gdLst/>
            <a:ahLst/>
            <a:cxnLst/>
            <a:rect l="l" t="t" r="r" b="b"/>
            <a:pathLst>
              <a:path w="1883005" h="1826515">
                <a:moveTo>
                  <a:pt x="0" y="0"/>
                </a:moveTo>
                <a:lnTo>
                  <a:pt x="1883005" y="0"/>
                </a:lnTo>
                <a:lnTo>
                  <a:pt x="1883005" y="1826514"/>
                </a:lnTo>
                <a:lnTo>
                  <a:pt x="0" y="18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25069" y="3122634"/>
            <a:ext cx="13267479" cy="5893823"/>
          </a:xfrm>
          <a:custGeom>
            <a:avLst/>
            <a:gdLst/>
            <a:ahLst/>
            <a:cxnLst/>
            <a:rect l="l" t="t" r="r" b="b"/>
            <a:pathLst>
              <a:path w="13267479" h="5893823">
                <a:moveTo>
                  <a:pt x="0" y="0"/>
                </a:moveTo>
                <a:lnTo>
                  <a:pt x="13267480" y="0"/>
                </a:lnTo>
                <a:lnTo>
                  <a:pt x="13267480" y="5893823"/>
                </a:lnTo>
                <a:lnTo>
                  <a:pt x="0" y="5893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6012" y="481012"/>
            <a:ext cx="87618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C0DF"/>
                </a:solidFill>
                <a:latin typeface="Montserrat Semi-Bold"/>
              </a:rPr>
              <a:t>Tables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0334" y="1923257"/>
            <a:ext cx="5595665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Feedback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-190500"/>
            <a:ext cx="2200943" cy="2667810"/>
          </a:xfrm>
          <a:custGeom>
            <a:avLst/>
            <a:gdLst/>
            <a:ahLst/>
            <a:cxnLst/>
            <a:rect l="l" t="t" r="r" b="b"/>
            <a:pathLst>
              <a:path w="2200943" h="2667810">
                <a:moveTo>
                  <a:pt x="0" y="0"/>
                </a:moveTo>
                <a:lnTo>
                  <a:pt x="2200943" y="0"/>
                </a:lnTo>
                <a:lnTo>
                  <a:pt x="2200943" y="2667810"/>
                </a:lnTo>
                <a:lnTo>
                  <a:pt x="0" y="26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06698" y="1839877"/>
            <a:ext cx="13838183" cy="8256030"/>
          </a:xfrm>
          <a:custGeom>
            <a:avLst/>
            <a:gdLst/>
            <a:ahLst/>
            <a:cxnLst/>
            <a:rect l="l" t="t" r="r" b="b"/>
            <a:pathLst>
              <a:path w="13838183" h="8256030">
                <a:moveTo>
                  <a:pt x="0" y="0"/>
                </a:moveTo>
                <a:lnTo>
                  <a:pt x="13838183" y="0"/>
                </a:lnTo>
                <a:lnTo>
                  <a:pt x="13838183" y="8256031"/>
                </a:lnTo>
                <a:lnTo>
                  <a:pt x="0" y="825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7393" y="482261"/>
            <a:ext cx="9009006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CC0DF"/>
                </a:solidFill>
                <a:latin typeface="Montserrat Semi-Bold Bold"/>
              </a:rPr>
              <a:t>Homepage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-190500"/>
            <a:ext cx="2200943" cy="2667810"/>
          </a:xfrm>
          <a:custGeom>
            <a:avLst/>
            <a:gdLst/>
            <a:ahLst/>
            <a:cxnLst/>
            <a:rect l="l" t="t" r="r" b="b"/>
            <a:pathLst>
              <a:path w="2200943" h="2667810">
                <a:moveTo>
                  <a:pt x="0" y="0"/>
                </a:moveTo>
                <a:lnTo>
                  <a:pt x="2200943" y="0"/>
                </a:lnTo>
                <a:lnTo>
                  <a:pt x="2200943" y="2667810"/>
                </a:lnTo>
                <a:lnTo>
                  <a:pt x="0" y="26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10443" y="2008046"/>
            <a:ext cx="13951254" cy="8102627"/>
          </a:xfrm>
          <a:custGeom>
            <a:avLst/>
            <a:gdLst/>
            <a:ahLst/>
            <a:cxnLst/>
            <a:rect l="l" t="t" r="r" b="b"/>
            <a:pathLst>
              <a:path w="13951254" h="8102627">
                <a:moveTo>
                  <a:pt x="0" y="0"/>
                </a:moveTo>
                <a:lnTo>
                  <a:pt x="13951255" y="0"/>
                </a:lnTo>
                <a:lnTo>
                  <a:pt x="13951255" y="8102627"/>
                </a:lnTo>
                <a:lnTo>
                  <a:pt x="0" y="8102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2" r="-1593" b="-20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7393" y="482261"/>
            <a:ext cx="9009006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CC0DF"/>
                </a:solidFill>
                <a:latin typeface="Montserrat Semi-Bold Bold"/>
              </a:rPr>
              <a:t>Add items to Cart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-190500"/>
            <a:ext cx="2200943" cy="2667810"/>
          </a:xfrm>
          <a:custGeom>
            <a:avLst/>
            <a:gdLst/>
            <a:ahLst/>
            <a:cxnLst/>
            <a:rect l="l" t="t" r="r" b="b"/>
            <a:pathLst>
              <a:path w="2200943" h="2667810">
                <a:moveTo>
                  <a:pt x="0" y="0"/>
                </a:moveTo>
                <a:lnTo>
                  <a:pt x="2200943" y="0"/>
                </a:lnTo>
                <a:lnTo>
                  <a:pt x="2200943" y="2667810"/>
                </a:lnTo>
                <a:lnTo>
                  <a:pt x="0" y="26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7393" y="2002483"/>
            <a:ext cx="14376405" cy="7644923"/>
          </a:xfrm>
          <a:custGeom>
            <a:avLst/>
            <a:gdLst/>
            <a:ahLst/>
            <a:cxnLst/>
            <a:rect l="l" t="t" r="r" b="b"/>
            <a:pathLst>
              <a:path w="14376405" h="7644923">
                <a:moveTo>
                  <a:pt x="0" y="0"/>
                </a:moveTo>
                <a:lnTo>
                  <a:pt x="14376405" y="0"/>
                </a:lnTo>
                <a:lnTo>
                  <a:pt x="14376405" y="7644923"/>
                </a:lnTo>
                <a:lnTo>
                  <a:pt x="0" y="764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99709" y="5143500"/>
            <a:ext cx="5241349" cy="2707547"/>
          </a:xfrm>
          <a:custGeom>
            <a:avLst/>
            <a:gdLst/>
            <a:ahLst/>
            <a:cxnLst/>
            <a:rect l="l" t="t" r="r" b="b"/>
            <a:pathLst>
              <a:path w="5241349" h="2707547">
                <a:moveTo>
                  <a:pt x="0" y="0"/>
                </a:moveTo>
                <a:lnTo>
                  <a:pt x="5241349" y="0"/>
                </a:lnTo>
                <a:lnTo>
                  <a:pt x="5241349" y="2707547"/>
                </a:lnTo>
                <a:lnTo>
                  <a:pt x="0" y="270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524931" y="4251160"/>
            <a:ext cx="1390906" cy="13909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C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07393" y="482261"/>
            <a:ext cx="10334769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CC0DF"/>
                </a:solidFill>
                <a:latin typeface="Montserrat Semi-Bold Bold"/>
              </a:rPr>
              <a:t>Check Shopping Cart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-190500"/>
            <a:ext cx="2200943" cy="2667810"/>
          </a:xfrm>
          <a:custGeom>
            <a:avLst/>
            <a:gdLst/>
            <a:ahLst/>
            <a:cxnLst/>
            <a:rect l="l" t="t" r="r" b="b"/>
            <a:pathLst>
              <a:path w="2200943" h="2667810">
                <a:moveTo>
                  <a:pt x="0" y="0"/>
                </a:moveTo>
                <a:lnTo>
                  <a:pt x="2200943" y="0"/>
                </a:lnTo>
                <a:lnTo>
                  <a:pt x="2200943" y="2667810"/>
                </a:lnTo>
                <a:lnTo>
                  <a:pt x="0" y="26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10443" y="1891338"/>
            <a:ext cx="15241990" cy="7366962"/>
          </a:xfrm>
          <a:custGeom>
            <a:avLst/>
            <a:gdLst/>
            <a:ahLst/>
            <a:cxnLst/>
            <a:rect l="l" t="t" r="r" b="b"/>
            <a:pathLst>
              <a:path w="15241990" h="7366962">
                <a:moveTo>
                  <a:pt x="0" y="0"/>
                </a:moveTo>
                <a:lnTo>
                  <a:pt x="15241991" y="0"/>
                </a:lnTo>
                <a:lnTo>
                  <a:pt x="15241991" y="7366962"/>
                </a:lnTo>
                <a:lnTo>
                  <a:pt x="0" y="736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7393" y="482261"/>
            <a:ext cx="10666210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CC0DF"/>
                </a:solidFill>
                <a:latin typeface="Montserrat Semi-Bold Bold"/>
              </a:rPr>
              <a:t>Check Shopping Cart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-190500"/>
            <a:ext cx="2200943" cy="2667810"/>
          </a:xfrm>
          <a:custGeom>
            <a:avLst/>
            <a:gdLst/>
            <a:ahLst/>
            <a:cxnLst/>
            <a:rect l="l" t="t" r="r" b="b"/>
            <a:pathLst>
              <a:path w="2200943" h="2667810">
                <a:moveTo>
                  <a:pt x="0" y="0"/>
                </a:moveTo>
                <a:lnTo>
                  <a:pt x="2200943" y="0"/>
                </a:lnTo>
                <a:lnTo>
                  <a:pt x="2200943" y="2667810"/>
                </a:lnTo>
                <a:lnTo>
                  <a:pt x="0" y="26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7393" y="2039328"/>
            <a:ext cx="14004434" cy="7488879"/>
          </a:xfrm>
          <a:custGeom>
            <a:avLst/>
            <a:gdLst/>
            <a:ahLst/>
            <a:cxnLst/>
            <a:rect l="l" t="t" r="r" b="b"/>
            <a:pathLst>
              <a:path w="14004434" h="7488879">
                <a:moveTo>
                  <a:pt x="0" y="0"/>
                </a:moveTo>
                <a:lnTo>
                  <a:pt x="14004433" y="0"/>
                </a:lnTo>
                <a:lnTo>
                  <a:pt x="14004433" y="7488880"/>
                </a:lnTo>
                <a:lnTo>
                  <a:pt x="0" y="748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7393" y="482261"/>
            <a:ext cx="9009006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CC0DF"/>
                </a:solidFill>
                <a:latin typeface="Montserrat Semi-Bold Bold"/>
              </a:rPr>
              <a:t>About us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1217" y="442939"/>
            <a:ext cx="9465367" cy="8944772"/>
          </a:xfrm>
          <a:custGeom>
            <a:avLst/>
            <a:gdLst/>
            <a:ahLst/>
            <a:cxnLst/>
            <a:rect l="l" t="t" r="r" b="b"/>
            <a:pathLst>
              <a:path w="9465367" h="8944772">
                <a:moveTo>
                  <a:pt x="0" y="0"/>
                </a:moveTo>
                <a:lnTo>
                  <a:pt x="9465367" y="0"/>
                </a:lnTo>
                <a:lnTo>
                  <a:pt x="9465367" y="8944772"/>
                </a:lnTo>
                <a:lnTo>
                  <a:pt x="0" y="894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334150" y="4365416"/>
            <a:ext cx="7313726" cy="103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Montserrat Semi-Bold"/>
              </a:rPr>
              <a:t>3. Web structure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000000">
              <a:alpha val="67843"/>
            </a:srgbClr>
          </a:solid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71841"/>
            <a:ext cx="8988023" cy="5988985"/>
            <a:chOff x="0" y="0"/>
            <a:chExt cx="11984031" cy="7985314"/>
          </a:xfrm>
        </p:grpSpPr>
        <p:sp>
          <p:nvSpPr>
            <p:cNvPr id="3" name="AutoShape 3"/>
            <p:cNvSpPr/>
            <p:nvPr/>
          </p:nvSpPr>
          <p:spPr>
            <a:xfrm>
              <a:off x="0" y="2714400"/>
              <a:ext cx="1076450" cy="144381"/>
            </a:xfrm>
            <a:prstGeom prst="rect">
              <a:avLst/>
            </a:prstGeom>
            <a:solidFill>
              <a:srgbClr val="0CC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250118"/>
              <a:ext cx="11984031" cy="4735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6" lvl="1" indent="-302258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6214B"/>
                  </a:solidFill>
                  <a:latin typeface="Montserrat 2"/>
                  <a:ea typeface="Montserrat 2"/>
                </a:rPr>
                <a:t>HTML &amp; JAVASCRIPT: Display the content，User interaction and accepting user input</a:t>
              </a:r>
            </a:p>
            <a:p>
              <a:pPr>
                <a:lnSpc>
                  <a:spcPts val="4199"/>
                </a:lnSpc>
              </a:pPr>
              <a:endParaRPr lang="en-US" sz="2799">
                <a:solidFill>
                  <a:srgbClr val="16214B"/>
                </a:solidFill>
                <a:latin typeface="Montserrat 2"/>
                <a:ea typeface="Montserrat 2"/>
              </a:endParaRPr>
            </a:p>
            <a:p>
              <a:pPr marL="604516" lvl="1" indent="-302258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6214B"/>
                  </a:solidFill>
                  <a:latin typeface="Montserrat 2"/>
                </a:rPr>
                <a:t>ASP: Handle logic and data interaction</a:t>
              </a:r>
            </a:p>
            <a:p>
              <a:pPr>
                <a:lnSpc>
                  <a:spcPts val="4199"/>
                </a:lnSpc>
              </a:pPr>
              <a:endParaRPr lang="en-US" sz="2799">
                <a:solidFill>
                  <a:srgbClr val="16214B"/>
                </a:solidFill>
                <a:latin typeface="Montserrat 2"/>
              </a:endParaRPr>
            </a:p>
            <a:p>
              <a:pPr marL="604516" lvl="1" indent="-302258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6214B"/>
                  </a:solidFill>
                  <a:latin typeface="Montserrat 2"/>
                </a:rPr>
                <a:t>DATABASE: Data storage and management</a:t>
              </a:r>
            </a:p>
            <a:p>
              <a:pPr>
                <a:lnSpc>
                  <a:spcPts val="3600"/>
                </a:lnSpc>
              </a:pPr>
              <a:endParaRPr lang="en-US" sz="2799">
                <a:solidFill>
                  <a:srgbClr val="16214B"/>
                </a:solidFill>
                <a:latin typeface="Montserrat 2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84031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0CC0DF"/>
                  </a:solidFill>
                  <a:latin typeface="Montserrat 2 Semi-Bold"/>
                </a:rPr>
                <a:t>3-tier Model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959530" y="2088111"/>
            <a:ext cx="6299770" cy="6110777"/>
          </a:xfrm>
          <a:custGeom>
            <a:avLst/>
            <a:gdLst/>
            <a:ahLst/>
            <a:cxnLst/>
            <a:rect l="l" t="t" r="r" b="b"/>
            <a:pathLst>
              <a:path w="6299770" h="6110777">
                <a:moveTo>
                  <a:pt x="0" y="0"/>
                </a:moveTo>
                <a:lnTo>
                  <a:pt x="6299770" y="0"/>
                </a:lnTo>
                <a:lnTo>
                  <a:pt x="6299770" y="6110778"/>
                </a:lnTo>
                <a:lnTo>
                  <a:pt x="0" y="6110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762" y="0"/>
            <a:ext cx="8045338" cy="5626643"/>
          </a:xfrm>
          <a:custGeom>
            <a:avLst/>
            <a:gdLst/>
            <a:ahLst/>
            <a:cxnLst/>
            <a:rect l="l" t="t" r="r" b="b"/>
            <a:pathLst>
              <a:path w="8045338" h="5626643">
                <a:moveTo>
                  <a:pt x="0" y="0"/>
                </a:moveTo>
                <a:lnTo>
                  <a:pt x="8045339" y="0"/>
                </a:lnTo>
                <a:lnTo>
                  <a:pt x="8045339" y="5626643"/>
                </a:lnTo>
                <a:lnTo>
                  <a:pt x="0" y="5626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45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04025" y="4523475"/>
            <a:ext cx="8861807" cy="5298222"/>
          </a:xfrm>
          <a:custGeom>
            <a:avLst/>
            <a:gdLst/>
            <a:ahLst/>
            <a:cxnLst/>
            <a:rect l="l" t="t" r="r" b="b"/>
            <a:pathLst>
              <a:path w="8861807" h="5298222">
                <a:moveTo>
                  <a:pt x="0" y="0"/>
                </a:moveTo>
                <a:lnTo>
                  <a:pt x="8861807" y="0"/>
                </a:lnTo>
                <a:lnTo>
                  <a:pt x="8861807" y="5298222"/>
                </a:lnTo>
                <a:lnTo>
                  <a:pt x="0" y="5298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2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004025" y="567003"/>
            <a:ext cx="3848729" cy="3086100"/>
            <a:chOff x="0" y="0"/>
            <a:chExt cx="1013657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3657" cy="812800"/>
            </a:xfrm>
            <a:custGeom>
              <a:avLst/>
              <a:gdLst/>
              <a:ahLst/>
              <a:cxnLst/>
              <a:rect l="l" t="t" r="r" b="b"/>
              <a:pathLst>
                <a:path w="1013657" h="812800">
                  <a:moveTo>
                    <a:pt x="102589" y="0"/>
                  </a:moveTo>
                  <a:lnTo>
                    <a:pt x="911068" y="0"/>
                  </a:lnTo>
                  <a:cubicBezTo>
                    <a:pt x="938276" y="0"/>
                    <a:pt x="964370" y="10808"/>
                    <a:pt x="983609" y="30048"/>
                  </a:cubicBezTo>
                  <a:cubicBezTo>
                    <a:pt x="1002849" y="49287"/>
                    <a:pt x="1013657" y="75381"/>
                    <a:pt x="1013657" y="102589"/>
                  </a:cubicBezTo>
                  <a:lnTo>
                    <a:pt x="1013657" y="710211"/>
                  </a:lnTo>
                  <a:cubicBezTo>
                    <a:pt x="1013657" y="737419"/>
                    <a:pt x="1002849" y="763513"/>
                    <a:pt x="983609" y="782752"/>
                  </a:cubicBezTo>
                  <a:cubicBezTo>
                    <a:pt x="964370" y="801992"/>
                    <a:pt x="938276" y="812800"/>
                    <a:pt x="911068" y="812800"/>
                  </a:cubicBezTo>
                  <a:lnTo>
                    <a:pt x="102589" y="812800"/>
                  </a:lnTo>
                  <a:cubicBezTo>
                    <a:pt x="75381" y="812800"/>
                    <a:pt x="49287" y="801992"/>
                    <a:pt x="30048" y="782752"/>
                  </a:cubicBezTo>
                  <a:cubicBezTo>
                    <a:pt x="10808" y="763513"/>
                    <a:pt x="0" y="737419"/>
                    <a:pt x="0" y="710211"/>
                  </a:cubicBezTo>
                  <a:lnTo>
                    <a:pt x="0" y="102589"/>
                  </a:lnTo>
                  <a:cubicBezTo>
                    <a:pt x="0" y="75381"/>
                    <a:pt x="10808" y="49287"/>
                    <a:pt x="30048" y="30048"/>
                  </a:cubicBezTo>
                  <a:cubicBezTo>
                    <a:pt x="49287" y="10808"/>
                    <a:pt x="75381" y="0"/>
                    <a:pt x="102589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1365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serrat 1"/>
                </a:rPr>
                <a:t>HTML &amp; JAVASCRIPT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351372" y="6409462"/>
            <a:ext cx="3848729" cy="3086100"/>
            <a:chOff x="0" y="0"/>
            <a:chExt cx="1013657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657" cy="812800"/>
            </a:xfrm>
            <a:custGeom>
              <a:avLst/>
              <a:gdLst/>
              <a:ahLst/>
              <a:cxnLst/>
              <a:rect l="l" t="t" r="r" b="b"/>
              <a:pathLst>
                <a:path w="1013657" h="812800">
                  <a:moveTo>
                    <a:pt x="102589" y="0"/>
                  </a:moveTo>
                  <a:lnTo>
                    <a:pt x="911068" y="0"/>
                  </a:lnTo>
                  <a:cubicBezTo>
                    <a:pt x="938276" y="0"/>
                    <a:pt x="964370" y="10808"/>
                    <a:pt x="983609" y="30048"/>
                  </a:cubicBezTo>
                  <a:cubicBezTo>
                    <a:pt x="1002849" y="49287"/>
                    <a:pt x="1013657" y="75381"/>
                    <a:pt x="1013657" y="102589"/>
                  </a:cubicBezTo>
                  <a:lnTo>
                    <a:pt x="1013657" y="710211"/>
                  </a:lnTo>
                  <a:cubicBezTo>
                    <a:pt x="1013657" y="737419"/>
                    <a:pt x="1002849" y="763513"/>
                    <a:pt x="983609" y="782752"/>
                  </a:cubicBezTo>
                  <a:cubicBezTo>
                    <a:pt x="964370" y="801992"/>
                    <a:pt x="938276" y="812800"/>
                    <a:pt x="911068" y="812800"/>
                  </a:cubicBezTo>
                  <a:lnTo>
                    <a:pt x="102589" y="812800"/>
                  </a:lnTo>
                  <a:cubicBezTo>
                    <a:pt x="75381" y="812800"/>
                    <a:pt x="49287" y="801992"/>
                    <a:pt x="30048" y="782752"/>
                  </a:cubicBezTo>
                  <a:cubicBezTo>
                    <a:pt x="10808" y="763513"/>
                    <a:pt x="0" y="737419"/>
                    <a:pt x="0" y="710211"/>
                  </a:cubicBezTo>
                  <a:lnTo>
                    <a:pt x="0" y="102589"/>
                  </a:lnTo>
                  <a:cubicBezTo>
                    <a:pt x="0" y="75381"/>
                    <a:pt x="10808" y="49287"/>
                    <a:pt x="30048" y="30048"/>
                  </a:cubicBezTo>
                  <a:cubicBezTo>
                    <a:pt x="49287" y="10808"/>
                    <a:pt x="75381" y="0"/>
                    <a:pt x="102589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1365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serrat 1"/>
                </a:rPr>
                <a:t>ASP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4762" y="6409462"/>
            <a:ext cx="3694929" cy="31961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93169" y="2020253"/>
            <a:ext cx="9009006" cy="618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1 Description</a:t>
            </a:r>
          </a:p>
          <a:p>
            <a:pPr>
              <a:lnSpc>
                <a:spcPts val="7020"/>
              </a:lnSpc>
            </a:pPr>
            <a:endParaRPr lang="en-US" sz="5400" dirty="0">
              <a:solidFill>
                <a:srgbClr val="000000"/>
              </a:solidFill>
              <a:latin typeface="Montserrat Semi-Bold Bold"/>
            </a:endParaRPr>
          </a:p>
          <a:p>
            <a:pPr>
              <a:lnSpc>
                <a:spcPts val="7020"/>
              </a:lnSpc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2 Achieved Functions</a:t>
            </a:r>
          </a:p>
          <a:p>
            <a:pPr>
              <a:lnSpc>
                <a:spcPts val="7020"/>
              </a:lnSpc>
            </a:pPr>
            <a:endParaRPr lang="en-US" sz="5400" dirty="0">
              <a:solidFill>
                <a:srgbClr val="000000"/>
              </a:solidFill>
              <a:latin typeface="Montserrat Semi-Bold Bold"/>
            </a:endParaRPr>
          </a:p>
          <a:p>
            <a:pPr>
              <a:lnSpc>
                <a:spcPts val="7020"/>
              </a:lnSpc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3 Web Structure</a:t>
            </a:r>
          </a:p>
          <a:p>
            <a:pPr>
              <a:lnSpc>
                <a:spcPts val="7020"/>
              </a:lnSpc>
            </a:pPr>
            <a:endParaRPr lang="en-US" sz="5400" dirty="0">
              <a:solidFill>
                <a:srgbClr val="000000"/>
              </a:solidFill>
              <a:latin typeface="Montserrat Semi-Bold Bold"/>
            </a:endParaRPr>
          </a:p>
          <a:p>
            <a:pPr>
              <a:lnSpc>
                <a:spcPts val="7020"/>
              </a:lnSpc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4 Demonstration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171575" y="2061719"/>
            <a:ext cx="5317101" cy="5157588"/>
          </a:xfrm>
          <a:custGeom>
            <a:avLst/>
            <a:gdLst/>
            <a:ahLst/>
            <a:cxnLst/>
            <a:rect l="l" t="t" r="r" b="b"/>
            <a:pathLst>
              <a:path w="5317101" h="5157588">
                <a:moveTo>
                  <a:pt x="0" y="0"/>
                </a:moveTo>
                <a:lnTo>
                  <a:pt x="5317101" y="0"/>
                </a:lnTo>
                <a:lnTo>
                  <a:pt x="5317101" y="5157587"/>
                </a:lnTo>
                <a:lnTo>
                  <a:pt x="0" y="5157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5" name="AutoShape 5"/>
          <p:cNvSpPr/>
          <p:nvPr/>
        </p:nvSpPr>
        <p:spPr>
          <a:xfrm>
            <a:off x="0" y="0"/>
            <a:ext cx="18288000" cy="908814"/>
          </a:xfrm>
          <a:prstGeom prst="rect">
            <a:avLst/>
          </a:prstGeom>
          <a:solidFill>
            <a:srgbClr val="FDCF60"/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99877" y="1028700"/>
            <a:ext cx="11205691" cy="3172520"/>
          </a:xfrm>
          <a:custGeom>
            <a:avLst/>
            <a:gdLst/>
            <a:ahLst/>
            <a:cxnLst/>
            <a:rect l="l" t="t" r="r" b="b"/>
            <a:pathLst>
              <a:path w="11205691" h="3172520">
                <a:moveTo>
                  <a:pt x="0" y="0"/>
                </a:moveTo>
                <a:lnTo>
                  <a:pt x="11205691" y="0"/>
                </a:lnTo>
                <a:lnTo>
                  <a:pt x="11205691" y="3172520"/>
                </a:lnTo>
                <a:lnTo>
                  <a:pt x="0" y="317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2466" y="1433288"/>
            <a:ext cx="2155371" cy="2057400"/>
          </a:xfrm>
          <a:custGeom>
            <a:avLst/>
            <a:gdLst/>
            <a:ahLst/>
            <a:cxnLst/>
            <a:rect l="l" t="t" r="r" b="b"/>
            <a:pathLst>
              <a:path w="2155371" h="2057400">
                <a:moveTo>
                  <a:pt x="0" y="0"/>
                </a:moveTo>
                <a:lnTo>
                  <a:pt x="2155372" y="0"/>
                </a:lnTo>
                <a:lnTo>
                  <a:pt x="215537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2466" y="6363987"/>
            <a:ext cx="2118752" cy="1833683"/>
          </a:xfrm>
          <a:custGeom>
            <a:avLst/>
            <a:gdLst/>
            <a:ahLst/>
            <a:cxnLst/>
            <a:rect l="l" t="t" r="r" b="b"/>
            <a:pathLst>
              <a:path w="2118752" h="1833683">
                <a:moveTo>
                  <a:pt x="0" y="0"/>
                </a:moveTo>
                <a:lnTo>
                  <a:pt x="2118752" y="0"/>
                </a:lnTo>
                <a:lnTo>
                  <a:pt x="2118752" y="1833683"/>
                </a:lnTo>
                <a:lnTo>
                  <a:pt x="0" y="18336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7838" y="1996215"/>
            <a:ext cx="3659040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Montserrat Semi-Bold Bold"/>
              </a:rPr>
              <a:t>Before: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81035" y="6936749"/>
            <a:ext cx="3072645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Montserrat Semi-Bold Bold"/>
              </a:rPr>
              <a:t>After: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C53AA-84E4-4A9E-9591-837205769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877" y="5448300"/>
            <a:ext cx="1138428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186" y="153893"/>
            <a:ext cx="1883005" cy="1826515"/>
          </a:xfrm>
          <a:custGeom>
            <a:avLst/>
            <a:gdLst/>
            <a:ahLst/>
            <a:cxnLst/>
            <a:rect l="l" t="t" r="r" b="b"/>
            <a:pathLst>
              <a:path w="1883005" h="1826515">
                <a:moveTo>
                  <a:pt x="0" y="0"/>
                </a:moveTo>
                <a:lnTo>
                  <a:pt x="1883005" y="0"/>
                </a:lnTo>
                <a:lnTo>
                  <a:pt x="1883005" y="1826514"/>
                </a:lnTo>
                <a:lnTo>
                  <a:pt x="0" y="18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6799" y="2683443"/>
            <a:ext cx="10354402" cy="6170270"/>
          </a:xfrm>
          <a:custGeom>
            <a:avLst/>
            <a:gdLst/>
            <a:ahLst/>
            <a:cxnLst/>
            <a:rect l="l" t="t" r="r" b="b"/>
            <a:pathLst>
              <a:path w="10354402" h="6170270">
                <a:moveTo>
                  <a:pt x="0" y="0"/>
                </a:moveTo>
                <a:lnTo>
                  <a:pt x="10354402" y="0"/>
                </a:lnTo>
                <a:lnTo>
                  <a:pt x="10354402" y="6170270"/>
                </a:lnTo>
                <a:lnTo>
                  <a:pt x="0" y="6170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96716" y="519462"/>
            <a:ext cx="87618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C0DF"/>
                </a:solidFill>
                <a:latin typeface="Montserrat Semi-Bold"/>
              </a:rPr>
              <a:t>Table Relationship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186" y="153893"/>
            <a:ext cx="1883005" cy="1826515"/>
          </a:xfrm>
          <a:custGeom>
            <a:avLst/>
            <a:gdLst/>
            <a:ahLst/>
            <a:cxnLst/>
            <a:rect l="l" t="t" r="r" b="b"/>
            <a:pathLst>
              <a:path w="1883005" h="1826515">
                <a:moveTo>
                  <a:pt x="0" y="0"/>
                </a:moveTo>
                <a:lnTo>
                  <a:pt x="1883005" y="0"/>
                </a:lnTo>
                <a:lnTo>
                  <a:pt x="1883005" y="1826514"/>
                </a:lnTo>
                <a:lnTo>
                  <a:pt x="0" y="18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6012" y="481012"/>
            <a:ext cx="87618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C0DF"/>
                </a:solidFill>
                <a:latin typeface="Montserrat Semi-Bold"/>
              </a:rPr>
              <a:t>ER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7E0C5-0A21-42B5-B973-A20A6879E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24100"/>
            <a:ext cx="12441238" cy="70239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186" y="153893"/>
            <a:ext cx="1883005" cy="1826515"/>
          </a:xfrm>
          <a:custGeom>
            <a:avLst/>
            <a:gdLst/>
            <a:ahLst/>
            <a:cxnLst/>
            <a:rect l="l" t="t" r="r" b="b"/>
            <a:pathLst>
              <a:path w="1883005" h="1826515">
                <a:moveTo>
                  <a:pt x="0" y="0"/>
                </a:moveTo>
                <a:lnTo>
                  <a:pt x="1883005" y="0"/>
                </a:lnTo>
                <a:lnTo>
                  <a:pt x="1883005" y="1826514"/>
                </a:lnTo>
                <a:lnTo>
                  <a:pt x="0" y="18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81200" y="3262949"/>
            <a:ext cx="14859000" cy="5842951"/>
          </a:xfrm>
          <a:custGeom>
            <a:avLst/>
            <a:gdLst/>
            <a:ahLst/>
            <a:cxnLst/>
            <a:rect l="l" t="t" r="r" b="b"/>
            <a:pathLst>
              <a:path w="13848871" h="5075757">
                <a:moveTo>
                  <a:pt x="0" y="0"/>
                </a:moveTo>
                <a:lnTo>
                  <a:pt x="13848870" y="0"/>
                </a:lnTo>
                <a:lnTo>
                  <a:pt x="13848870" y="5075757"/>
                </a:lnTo>
                <a:lnTo>
                  <a:pt x="0" y="5075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6012" y="481012"/>
            <a:ext cx="87618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C0DF"/>
                </a:solidFill>
                <a:latin typeface="Montserrat Semi-Bold"/>
              </a:rPr>
              <a:t>Tables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186" y="1923257"/>
            <a:ext cx="1137421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1. Customer information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186" y="153893"/>
            <a:ext cx="1883005" cy="1826515"/>
          </a:xfrm>
          <a:custGeom>
            <a:avLst/>
            <a:gdLst/>
            <a:ahLst/>
            <a:cxnLst/>
            <a:rect l="l" t="t" r="r" b="b"/>
            <a:pathLst>
              <a:path w="1883005" h="1826515">
                <a:moveTo>
                  <a:pt x="0" y="0"/>
                </a:moveTo>
                <a:lnTo>
                  <a:pt x="1883005" y="0"/>
                </a:lnTo>
                <a:lnTo>
                  <a:pt x="1883005" y="1826514"/>
                </a:lnTo>
                <a:lnTo>
                  <a:pt x="0" y="18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9800" y="3123839"/>
            <a:ext cx="14097000" cy="6286861"/>
          </a:xfrm>
          <a:custGeom>
            <a:avLst/>
            <a:gdLst/>
            <a:ahLst/>
            <a:cxnLst/>
            <a:rect l="l" t="t" r="r" b="b"/>
            <a:pathLst>
              <a:path w="13267479" h="5893823">
                <a:moveTo>
                  <a:pt x="0" y="0"/>
                </a:moveTo>
                <a:lnTo>
                  <a:pt x="13267480" y="0"/>
                </a:lnTo>
                <a:lnTo>
                  <a:pt x="13267480" y="5893823"/>
                </a:lnTo>
                <a:lnTo>
                  <a:pt x="0" y="5893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6012" y="481012"/>
            <a:ext cx="87618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C0DF"/>
                </a:solidFill>
                <a:latin typeface="Montserrat Semi-Bold"/>
              </a:rPr>
              <a:t>Tables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186" y="1923257"/>
            <a:ext cx="649741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2. Feedback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186" y="153893"/>
            <a:ext cx="1883005" cy="1826515"/>
          </a:xfrm>
          <a:custGeom>
            <a:avLst/>
            <a:gdLst/>
            <a:ahLst/>
            <a:cxnLst/>
            <a:rect l="l" t="t" r="r" b="b"/>
            <a:pathLst>
              <a:path w="1883005" h="1826515">
                <a:moveTo>
                  <a:pt x="0" y="0"/>
                </a:moveTo>
                <a:lnTo>
                  <a:pt x="1883005" y="0"/>
                </a:lnTo>
                <a:lnTo>
                  <a:pt x="1883005" y="1826514"/>
                </a:lnTo>
                <a:lnTo>
                  <a:pt x="0" y="18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64200" y="3515685"/>
            <a:ext cx="14280266" cy="5374294"/>
          </a:xfrm>
          <a:custGeom>
            <a:avLst/>
            <a:gdLst/>
            <a:ahLst/>
            <a:cxnLst/>
            <a:rect l="l" t="t" r="r" b="b"/>
            <a:pathLst>
              <a:path w="14280266" h="5374294">
                <a:moveTo>
                  <a:pt x="0" y="0"/>
                </a:moveTo>
                <a:lnTo>
                  <a:pt x="14280266" y="0"/>
                </a:lnTo>
                <a:lnTo>
                  <a:pt x="14280266" y="5374294"/>
                </a:lnTo>
                <a:lnTo>
                  <a:pt x="0" y="5374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6012" y="481012"/>
            <a:ext cx="87618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C0DF"/>
                </a:solidFill>
                <a:latin typeface="Montserrat Semi-Bold"/>
              </a:rPr>
              <a:t>Tables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186" y="1923257"/>
            <a:ext cx="10688414" cy="844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3. Product Information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186" y="153893"/>
            <a:ext cx="1883005" cy="1826515"/>
          </a:xfrm>
          <a:custGeom>
            <a:avLst/>
            <a:gdLst/>
            <a:ahLst/>
            <a:cxnLst/>
            <a:rect l="l" t="t" r="r" b="b"/>
            <a:pathLst>
              <a:path w="1883005" h="1826515">
                <a:moveTo>
                  <a:pt x="0" y="0"/>
                </a:moveTo>
                <a:lnTo>
                  <a:pt x="1883005" y="0"/>
                </a:lnTo>
                <a:lnTo>
                  <a:pt x="1883005" y="1826514"/>
                </a:lnTo>
                <a:lnTo>
                  <a:pt x="0" y="18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6012" y="481012"/>
            <a:ext cx="87618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C0DF"/>
                </a:solidFill>
                <a:latin typeface="Montserrat Semi-Bold"/>
              </a:rPr>
              <a:t>Tables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186" y="1923257"/>
            <a:ext cx="8478614" cy="844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4. Shopping cart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1D37D-4DA8-4DA5-9969-17062D9A4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75" y="3345751"/>
            <a:ext cx="15943450" cy="48022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1669286" cy="10287000"/>
          </a:xfrm>
          <a:prstGeom prst="rect">
            <a:avLst/>
          </a:prstGeom>
          <a:solidFill>
            <a:srgbClr val="FFDE59"/>
          </a:solidFill>
        </p:spPr>
      </p:sp>
      <p:sp>
        <p:nvSpPr>
          <p:cNvPr id="3" name="TextBox 3"/>
          <p:cNvSpPr txBox="1"/>
          <p:nvPr/>
        </p:nvSpPr>
        <p:spPr>
          <a:xfrm>
            <a:off x="1143000" y="3848100"/>
            <a:ext cx="10301287" cy="1410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699"/>
              </a:lnSpc>
            </a:pPr>
            <a:r>
              <a:rPr lang="en-US" sz="8999" dirty="0">
                <a:solidFill>
                  <a:srgbClr val="0CC0DF"/>
                </a:solidFill>
                <a:latin typeface="Montserrat Semi-Bold Bold"/>
              </a:rPr>
              <a:t>Demonstration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1669286" cy="10287000"/>
          </a:xfrm>
          <a:prstGeom prst="rect">
            <a:avLst/>
          </a:prstGeom>
          <a:solidFill>
            <a:srgbClr val="FFDE59"/>
          </a:solidFill>
        </p:spPr>
      </p:sp>
      <p:sp>
        <p:nvSpPr>
          <p:cNvPr id="3" name="TextBox 3"/>
          <p:cNvSpPr txBox="1"/>
          <p:nvPr/>
        </p:nvSpPr>
        <p:spPr>
          <a:xfrm>
            <a:off x="2957513" y="3390118"/>
            <a:ext cx="6936368" cy="291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99"/>
              </a:lnSpc>
            </a:pPr>
            <a:r>
              <a:rPr lang="en-US" sz="8999">
                <a:solidFill>
                  <a:srgbClr val="0CC0DF"/>
                </a:solidFill>
                <a:latin typeface="Montserrat Semi-Bold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0651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2636" y="5143500"/>
            <a:ext cx="9658164" cy="4643859"/>
            <a:chOff x="0" y="0"/>
            <a:chExt cx="12877552" cy="6191813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783847" cy="144381"/>
            </a:xfrm>
            <a:prstGeom prst="rect">
              <a:avLst/>
            </a:prstGeom>
            <a:solidFill>
              <a:srgbClr val="0CC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16668"/>
              <a:ext cx="12877552" cy="5675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Montserrat 1"/>
                </a:rPr>
                <a:t>The </a:t>
              </a:r>
              <a:r>
                <a:rPr lang="en-US" sz="3199" dirty="0" err="1">
                  <a:solidFill>
                    <a:srgbClr val="000000"/>
                  </a:solidFill>
                  <a:latin typeface="Montserrat 1"/>
                </a:rPr>
                <a:t>PolyU</a:t>
              </a:r>
              <a:r>
                <a:rPr lang="en-US" sz="3199" dirty="0">
                  <a:solidFill>
                    <a:srgbClr val="000000"/>
                  </a:solidFill>
                  <a:latin typeface="Montserrat 1"/>
                </a:rPr>
                <a:t> Campus Store online platform sells </a:t>
              </a:r>
              <a:r>
                <a:rPr lang="en-US" sz="3199" dirty="0" err="1">
                  <a:solidFill>
                    <a:srgbClr val="000000"/>
                  </a:solidFill>
                  <a:latin typeface="Montserrat 1"/>
                </a:rPr>
                <a:t>PolyU</a:t>
              </a:r>
              <a:r>
                <a:rPr lang="en-US" sz="3199" dirty="0">
                  <a:solidFill>
                    <a:srgbClr val="000000"/>
                  </a:solidFill>
                  <a:latin typeface="Montserrat 1"/>
                </a:rPr>
                <a:t> souvenirs, gifts, stationery and original products by </a:t>
              </a:r>
              <a:r>
                <a:rPr lang="en-US" sz="3199" dirty="0" err="1">
                  <a:solidFill>
                    <a:srgbClr val="000000"/>
                  </a:solidFill>
                  <a:latin typeface="Montserrat 1"/>
                </a:rPr>
                <a:t>PolyU</a:t>
              </a:r>
              <a:r>
                <a:rPr lang="en-US" sz="3199" dirty="0">
                  <a:solidFill>
                    <a:srgbClr val="000000"/>
                  </a:solidFill>
                  <a:latin typeface="Montserrat 1"/>
                </a:rPr>
                <a:t> design students and teachers. Our website is user-friendly for customers, with multiple features such as search, shopping cart, submitting feedback, and more.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18288000" cy="4322252"/>
          </a:xfrm>
          <a:prstGeom prst="rect">
            <a:avLst/>
          </a:prstGeom>
          <a:solidFill>
            <a:srgbClr val="0CC0DF"/>
          </a:solidFill>
        </p:spPr>
      </p:sp>
      <p:sp>
        <p:nvSpPr>
          <p:cNvPr id="6" name="Freeform 6"/>
          <p:cNvSpPr/>
          <p:nvPr/>
        </p:nvSpPr>
        <p:spPr>
          <a:xfrm>
            <a:off x="12200334" y="774091"/>
            <a:ext cx="5943100" cy="3548161"/>
          </a:xfrm>
          <a:custGeom>
            <a:avLst/>
            <a:gdLst/>
            <a:ahLst/>
            <a:cxnLst/>
            <a:rect l="l" t="t" r="r" b="b"/>
            <a:pathLst>
              <a:path w="5943100" h="3548161">
                <a:moveTo>
                  <a:pt x="0" y="0"/>
                </a:moveTo>
                <a:lnTo>
                  <a:pt x="5943100" y="0"/>
                </a:lnTo>
                <a:lnTo>
                  <a:pt x="5943100" y="3548161"/>
                </a:lnTo>
                <a:lnTo>
                  <a:pt x="0" y="3548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1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50945" y="4322252"/>
            <a:ext cx="7837055" cy="5964748"/>
          </a:xfrm>
          <a:custGeom>
            <a:avLst/>
            <a:gdLst/>
            <a:ahLst/>
            <a:cxnLst/>
            <a:rect l="l" t="t" r="r" b="b"/>
            <a:pathLst>
              <a:path w="7837055" h="5964748">
                <a:moveTo>
                  <a:pt x="0" y="0"/>
                </a:moveTo>
                <a:lnTo>
                  <a:pt x="7837055" y="0"/>
                </a:lnTo>
                <a:lnTo>
                  <a:pt x="7837055" y="5964748"/>
                </a:lnTo>
                <a:lnTo>
                  <a:pt x="0" y="596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87" r="-470" b="-232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619481"/>
            <a:ext cx="10815434" cy="108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54480" lvl="1" indent="-777240">
              <a:lnSpc>
                <a:spcPts val="8640"/>
              </a:lnSpc>
              <a:buAutoNum type="arabicPeriod"/>
            </a:pPr>
            <a:r>
              <a:rPr lang="en-US" sz="7200">
                <a:solidFill>
                  <a:srgbClr val="FFFFFF"/>
                </a:solidFill>
                <a:latin typeface="Montserrat Semi-Bold"/>
              </a:rPr>
              <a:t> DESCRIPTION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3" name="Freeform 3"/>
          <p:cNvSpPr/>
          <p:nvPr/>
        </p:nvSpPr>
        <p:spPr>
          <a:xfrm>
            <a:off x="707231" y="2613691"/>
            <a:ext cx="6930983" cy="5059618"/>
          </a:xfrm>
          <a:custGeom>
            <a:avLst/>
            <a:gdLst/>
            <a:ahLst/>
            <a:cxnLst/>
            <a:rect l="l" t="t" r="r" b="b"/>
            <a:pathLst>
              <a:path w="6930983" h="5059618">
                <a:moveTo>
                  <a:pt x="0" y="0"/>
                </a:moveTo>
                <a:lnTo>
                  <a:pt x="6930984" y="0"/>
                </a:lnTo>
                <a:lnTo>
                  <a:pt x="6930984" y="5059618"/>
                </a:lnTo>
                <a:lnTo>
                  <a:pt x="0" y="505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84059" y="4554304"/>
            <a:ext cx="10065546" cy="111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6900" dirty="0">
                <a:solidFill>
                  <a:srgbClr val="FFFFFF"/>
                </a:solidFill>
                <a:latin typeface="Montserrat Semi-Bold"/>
              </a:rPr>
              <a:t>2. Achieved Functions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453008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9010895" y="2386012"/>
            <a:ext cx="8248405" cy="899470"/>
            <a:chOff x="0" y="0"/>
            <a:chExt cx="10997874" cy="119929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C0D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26193"/>
              <a:ext cx="10997874" cy="673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16214B"/>
                  </a:solidFill>
                  <a:latin typeface="Montserrat 2 Bold"/>
                </a:rPr>
                <a:t>User registration and log-in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523013" y="1072495"/>
            <a:ext cx="2406981" cy="2917553"/>
          </a:xfrm>
          <a:custGeom>
            <a:avLst/>
            <a:gdLst/>
            <a:ahLst/>
            <a:cxnLst/>
            <a:rect l="l" t="t" r="r" b="b"/>
            <a:pathLst>
              <a:path w="2406981" h="2917553">
                <a:moveTo>
                  <a:pt x="0" y="0"/>
                </a:moveTo>
                <a:lnTo>
                  <a:pt x="2406982" y="0"/>
                </a:lnTo>
                <a:lnTo>
                  <a:pt x="2406982" y="2917553"/>
                </a:lnTo>
                <a:lnTo>
                  <a:pt x="0" y="2917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010895" y="5606656"/>
            <a:ext cx="8248405" cy="899470"/>
            <a:chOff x="0" y="0"/>
            <a:chExt cx="10997874" cy="119929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C0D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526193"/>
              <a:ext cx="10997874" cy="673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16214B"/>
                  </a:solidFill>
                  <a:latin typeface="Montserrat 2 Bold"/>
                </a:rPr>
                <a:t>Shopping cart function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10895" y="3854173"/>
            <a:ext cx="8248405" cy="899470"/>
            <a:chOff x="0" y="0"/>
            <a:chExt cx="10997874" cy="1199294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C0D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526193"/>
              <a:ext cx="10997874" cy="673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16214B"/>
                  </a:solidFill>
                  <a:latin typeface="Montserrat 2 Bold"/>
                </a:rPr>
                <a:t>Search function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59727" y="5086350"/>
            <a:ext cx="4733553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400">
                <a:solidFill>
                  <a:srgbClr val="16214B"/>
                </a:solidFill>
                <a:latin typeface="Montserrat Semi-Bold Bold"/>
              </a:rPr>
              <a:t>Achieved</a:t>
            </a:r>
          </a:p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400">
                <a:solidFill>
                  <a:srgbClr val="16214B"/>
                </a:solidFill>
                <a:latin typeface="Montserrat Semi-Bold Bold"/>
              </a:rPr>
              <a:t>Functions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010895" y="7359139"/>
            <a:ext cx="8248405" cy="899470"/>
            <a:chOff x="0" y="0"/>
            <a:chExt cx="10997874" cy="1199294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C0D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526193"/>
              <a:ext cx="10997874" cy="673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16214B"/>
                  </a:solidFill>
                  <a:latin typeface="Montserrat 2 Bold"/>
                </a:rPr>
                <a:t>Feedback and comment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-190500"/>
            <a:ext cx="2200943" cy="2667810"/>
          </a:xfrm>
          <a:custGeom>
            <a:avLst/>
            <a:gdLst/>
            <a:ahLst/>
            <a:cxnLst/>
            <a:rect l="l" t="t" r="r" b="b"/>
            <a:pathLst>
              <a:path w="2200943" h="2667810">
                <a:moveTo>
                  <a:pt x="0" y="0"/>
                </a:moveTo>
                <a:lnTo>
                  <a:pt x="2200943" y="0"/>
                </a:lnTo>
                <a:lnTo>
                  <a:pt x="2200943" y="2667810"/>
                </a:lnTo>
                <a:lnTo>
                  <a:pt x="0" y="26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06698" y="1839877"/>
            <a:ext cx="13838183" cy="8256030"/>
          </a:xfrm>
          <a:custGeom>
            <a:avLst/>
            <a:gdLst/>
            <a:ahLst/>
            <a:cxnLst/>
            <a:rect l="l" t="t" r="r" b="b"/>
            <a:pathLst>
              <a:path w="13838183" h="8256030">
                <a:moveTo>
                  <a:pt x="0" y="0"/>
                </a:moveTo>
                <a:lnTo>
                  <a:pt x="13838183" y="0"/>
                </a:lnTo>
                <a:lnTo>
                  <a:pt x="13838183" y="8256031"/>
                </a:lnTo>
                <a:lnTo>
                  <a:pt x="0" y="825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7393" y="482261"/>
            <a:ext cx="9009006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CC0DF"/>
                </a:solidFill>
                <a:latin typeface="Montserrat Semi-Bold Bold"/>
              </a:rPr>
              <a:t>Homepage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-190500"/>
            <a:ext cx="2200943" cy="2667810"/>
          </a:xfrm>
          <a:custGeom>
            <a:avLst/>
            <a:gdLst/>
            <a:ahLst/>
            <a:cxnLst/>
            <a:rect l="l" t="t" r="r" b="b"/>
            <a:pathLst>
              <a:path w="2200943" h="2667810">
                <a:moveTo>
                  <a:pt x="0" y="0"/>
                </a:moveTo>
                <a:lnTo>
                  <a:pt x="2200943" y="0"/>
                </a:lnTo>
                <a:lnTo>
                  <a:pt x="2200943" y="2667810"/>
                </a:lnTo>
                <a:lnTo>
                  <a:pt x="0" y="26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74235" y="1914211"/>
            <a:ext cx="13079001" cy="7657819"/>
          </a:xfrm>
          <a:custGeom>
            <a:avLst/>
            <a:gdLst/>
            <a:ahLst/>
            <a:cxnLst/>
            <a:rect l="l" t="t" r="r" b="b"/>
            <a:pathLst>
              <a:path w="13079001" h="7657819">
                <a:moveTo>
                  <a:pt x="0" y="0"/>
                </a:moveTo>
                <a:lnTo>
                  <a:pt x="13079000" y="0"/>
                </a:lnTo>
                <a:lnTo>
                  <a:pt x="13079000" y="7657819"/>
                </a:lnTo>
                <a:lnTo>
                  <a:pt x="0" y="7657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7393" y="482261"/>
            <a:ext cx="9009006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CC0DF"/>
                </a:solidFill>
                <a:latin typeface="Montserrat Semi-Bold Bold"/>
              </a:rPr>
              <a:t>Sign up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186" y="153893"/>
            <a:ext cx="1883005" cy="1826515"/>
          </a:xfrm>
          <a:custGeom>
            <a:avLst/>
            <a:gdLst/>
            <a:ahLst/>
            <a:cxnLst/>
            <a:rect l="l" t="t" r="r" b="b"/>
            <a:pathLst>
              <a:path w="1883005" h="1826515">
                <a:moveTo>
                  <a:pt x="0" y="0"/>
                </a:moveTo>
                <a:lnTo>
                  <a:pt x="1883005" y="0"/>
                </a:lnTo>
                <a:lnTo>
                  <a:pt x="1883005" y="1826514"/>
                </a:lnTo>
                <a:lnTo>
                  <a:pt x="0" y="18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92633" y="3470711"/>
            <a:ext cx="13848871" cy="5075757"/>
          </a:xfrm>
          <a:custGeom>
            <a:avLst/>
            <a:gdLst/>
            <a:ahLst/>
            <a:cxnLst/>
            <a:rect l="l" t="t" r="r" b="b"/>
            <a:pathLst>
              <a:path w="13848871" h="5075757">
                <a:moveTo>
                  <a:pt x="0" y="0"/>
                </a:moveTo>
                <a:lnTo>
                  <a:pt x="13848870" y="0"/>
                </a:lnTo>
                <a:lnTo>
                  <a:pt x="13848870" y="5075757"/>
                </a:lnTo>
                <a:lnTo>
                  <a:pt x="0" y="5075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6012" y="481012"/>
            <a:ext cx="87618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C0DF"/>
                </a:solidFill>
                <a:latin typeface="Montserrat Semi-Bold"/>
              </a:rPr>
              <a:t>Tables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2470" y="1923257"/>
            <a:ext cx="11226130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Montserrat Semi-Bold Bold"/>
              </a:rPr>
              <a:t>Customer information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-190500"/>
            <a:ext cx="2200943" cy="2667810"/>
          </a:xfrm>
          <a:custGeom>
            <a:avLst/>
            <a:gdLst/>
            <a:ahLst/>
            <a:cxnLst/>
            <a:rect l="l" t="t" r="r" b="b"/>
            <a:pathLst>
              <a:path w="2200943" h="2667810">
                <a:moveTo>
                  <a:pt x="0" y="0"/>
                </a:moveTo>
                <a:lnTo>
                  <a:pt x="2200943" y="0"/>
                </a:lnTo>
                <a:lnTo>
                  <a:pt x="2200943" y="2667810"/>
                </a:lnTo>
                <a:lnTo>
                  <a:pt x="0" y="26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7393" y="1892564"/>
            <a:ext cx="13566940" cy="7987702"/>
          </a:xfrm>
          <a:custGeom>
            <a:avLst/>
            <a:gdLst/>
            <a:ahLst/>
            <a:cxnLst/>
            <a:rect l="l" t="t" r="r" b="b"/>
            <a:pathLst>
              <a:path w="13566940" h="7987702">
                <a:moveTo>
                  <a:pt x="0" y="0"/>
                </a:moveTo>
                <a:lnTo>
                  <a:pt x="13566940" y="0"/>
                </a:lnTo>
                <a:lnTo>
                  <a:pt x="13566940" y="7987701"/>
                </a:lnTo>
                <a:lnTo>
                  <a:pt x="0" y="7987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7393" y="482261"/>
            <a:ext cx="9009006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CC0DF"/>
                </a:solidFill>
                <a:latin typeface="Montserrat Semi-Bold Bold"/>
              </a:rPr>
              <a:t>Search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189</Words>
  <Application>Microsoft Office PowerPoint</Application>
  <PresentationFormat>Custom</PresentationFormat>
  <Paragraphs>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Montserrat 2</vt:lpstr>
      <vt:lpstr>Montserrat 2 Semi-Bold</vt:lpstr>
      <vt:lpstr>Montserrat 1</vt:lpstr>
      <vt:lpstr>Montserrat Semi-Bold Bold</vt:lpstr>
      <vt:lpstr>Calibri</vt:lpstr>
      <vt:lpstr>Montserrat 2 Bold</vt:lpstr>
      <vt:lpstr>Montserrat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ise 2001 group9 project</dc:title>
  <cp:lastModifiedBy>student</cp:lastModifiedBy>
  <cp:revision>8</cp:revision>
  <dcterms:created xsi:type="dcterms:W3CDTF">2006-08-16T00:00:00Z</dcterms:created>
  <dcterms:modified xsi:type="dcterms:W3CDTF">2024-04-18T04:43:56Z</dcterms:modified>
  <dc:identifier>DAGCe24K1ms</dc:identifier>
</cp:coreProperties>
</file>